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8288000" cy="10287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sz="quarter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quarter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quarter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quarter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14400" y="138112"/>
            <a:ext cx="16459200" cy="2262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14400" y="2400300"/>
            <a:ext cx="16459200" cy="788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Freeform 2"/>
          <p:cNvSpPr/>
          <p:nvPr/>
        </p:nvSpPr>
        <p:spPr>
          <a:xfrm>
            <a:off x="578140" y="2896958"/>
            <a:ext cx="3922992" cy="6410119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5" name="TextBox 3"/>
          <p:cNvSpPr txBox="1"/>
          <p:nvPr/>
        </p:nvSpPr>
        <p:spPr>
          <a:xfrm>
            <a:off x="578139" y="197230"/>
            <a:ext cx="18111240" cy="15168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12400"/>
              </a:lnSpc>
              <a:defRPr sz="8800">
                <a:solidFill>
                  <a:srgbClr val="3A4F59"/>
                </a:solidFill>
                <a:latin typeface="CMU Serif"/>
                <a:ea typeface="CMU Serif"/>
                <a:cs typeface="CMU Serif"/>
                <a:sym typeface="CMU Serif"/>
              </a:defRPr>
            </a:lvl1pPr>
          </a:lstStyle>
          <a:p>
            <a:pPr/>
            <a:r>
              <a:t>Mission PresbyteREADs</a:t>
            </a:r>
          </a:p>
        </p:txBody>
      </p:sp>
      <p:sp>
        <p:nvSpPr>
          <p:cNvPr id="96" name="TextBox 4"/>
          <p:cNvSpPr txBox="1"/>
          <p:nvPr/>
        </p:nvSpPr>
        <p:spPr>
          <a:xfrm>
            <a:off x="4105342" y="1649410"/>
            <a:ext cx="11056834" cy="1137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ts val="9300"/>
              </a:lnSpc>
              <a:defRPr i="1" sz="6600">
                <a:solidFill>
                  <a:srgbClr val="3A4F59"/>
                </a:solidFill>
                <a:latin typeface="CMU Serif Italics"/>
                <a:ea typeface="CMU Serif Italics"/>
                <a:cs typeface="CMU Serif Italics"/>
                <a:sym typeface="CMU Serif Italics"/>
              </a:defRPr>
            </a:pPr>
            <a:r>
              <a:t>Theo of Golden</a:t>
            </a:r>
            <a:r>
              <a:rPr i="0">
                <a:latin typeface="CMU Serif"/>
                <a:ea typeface="CMU Serif"/>
                <a:cs typeface="CMU Serif"/>
                <a:sym typeface="CMU Serif"/>
              </a:rPr>
              <a:t> by Allen Levi</a:t>
            </a:r>
          </a:p>
        </p:txBody>
      </p:sp>
      <p:pic>
        <p:nvPicPr>
          <p:cNvPr id="97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486588" y="5855749"/>
            <a:ext cx="3711873" cy="3711873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TextBox 6"/>
          <p:cNvSpPr txBox="1"/>
          <p:nvPr/>
        </p:nvSpPr>
        <p:spPr>
          <a:xfrm>
            <a:off x="5047413" y="3028525"/>
            <a:ext cx="12720023" cy="2354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5800"/>
              </a:lnSpc>
              <a:defRPr sz="4200">
                <a:solidFill>
                  <a:srgbClr val="3A4F59"/>
                </a:solidFill>
                <a:latin typeface="Arapey Bold"/>
                <a:ea typeface="Arapey Bold"/>
                <a:cs typeface="Arapey Bold"/>
                <a:sym typeface="Arapey Bold"/>
              </a:defRPr>
            </a:pPr>
            <a:r>
              <a:t>Read a good book lately?</a:t>
            </a:r>
          </a:p>
          <a:p>
            <a:pPr>
              <a:lnSpc>
                <a:spcPts val="3500"/>
              </a:lnSpc>
            </a:pPr>
          </a:p>
          <a:p>
            <a:pPr>
              <a:lnSpc>
                <a:spcPts val="4700"/>
              </a:lnSpc>
              <a:defRPr sz="3400">
                <a:solidFill>
                  <a:srgbClr val="3A4F59"/>
                </a:solidFill>
                <a:latin typeface="CMU Serif"/>
                <a:ea typeface="CMU Serif"/>
                <a:cs typeface="CMU Serif"/>
                <a:sym typeface="CMU Serif"/>
              </a:defRPr>
            </a:pPr>
            <a:r>
              <a:t>The Connect Committee of Mission Presbytery invites you to join the conversation this spring for our very first PresbyteREADS!</a:t>
            </a:r>
          </a:p>
        </p:txBody>
      </p:sp>
      <p:sp>
        <p:nvSpPr>
          <p:cNvPr id="99" name="TextBox 7"/>
          <p:cNvSpPr txBox="1"/>
          <p:nvPr/>
        </p:nvSpPr>
        <p:spPr>
          <a:xfrm>
            <a:off x="5047413" y="6722174"/>
            <a:ext cx="9748499" cy="35584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4700"/>
              </a:lnSpc>
              <a:defRPr sz="3300">
                <a:solidFill>
                  <a:srgbClr val="3A4F59"/>
                </a:solidFill>
                <a:latin typeface="CMU Serif"/>
                <a:ea typeface="CMU Serif"/>
                <a:cs typeface="CMU Serif"/>
                <a:sym typeface="CMU Serif"/>
              </a:defRPr>
            </a:pPr>
            <a:r>
              <a:t>Read </a:t>
            </a:r>
            <a:r>
              <a:rPr i="1">
                <a:latin typeface="CMU Serif Italics"/>
                <a:ea typeface="CMU Serif Italics"/>
                <a:cs typeface="CMU Serif Italics"/>
                <a:sym typeface="CMU Serif Italics"/>
              </a:rPr>
              <a:t>Theo of Golden</a:t>
            </a:r>
            <a:r>
              <a:t> by Allen Levi on your own. After Easter, groups will form in each Presbytery region and virtually to gather and discuss this beautiful story. </a:t>
            </a:r>
            <a:r>
              <a:rPr b="1"/>
              <a:t>Sign up using this QR code to be notified as soon as gathering details are available. </a:t>
            </a:r>
          </a:p>
        </p:txBody>
      </p:sp>
      <p:sp>
        <p:nvSpPr>
          <p:cNvPr id="100" name="TextBox 8"/>
          <p:cNvSpPr txBox="1"/>
          <p:nvPr/>
        </p:nvSpPr>
        <p:spPr>
          <a:xfrm>
            <a:off x="4994096" y="5624816"/>
            <a:ext cx="9536505" cy="722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5900"/>
              </a:lnSpc>
              <a:defRPr sz="4200">
                <a:solidFill>
                  <a:srgbClr val="3A4F59"/>
                </a:solidFill>
                <a:latin typeface="Arapey Bold"/>
                <a:ea typeface="Arapey Bold"/>
                <a:cs typeface="Arapey Bold"/>
                <a:sym typeface="Arapey Bold"/>
              </a:defRPr>
            </a:lvl1pPr>
          </a:lstStyle>
          <a:p>
            <a:pPr/>
            <a:r>
              <a:t>How will PresbyteREADS work?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